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343" r:id="rId6"/>
    <p:sldId id="273" r:id="rId7"/>
    <p:sldId id="274" r:id="rId8"/>
    <p:sldId id="276" r:id="rId9"/>
    <p:sldId id="277" r:id="rId10"/>
    <p:sldId id="278" r:id="rId11"/>
    <p:sldId id="336" r:id="rId12"/>
    <p:sldId id="360" r:id="rId13"/>
    <p:sldId id="352" r:id="rId14"/>
    <p:sldId id="337" r:id="rId15"/>
    <p:sldId id="279" r:id="rId16"/>
    <p:sldId id="366" r:id="rId17"/>
    <p:sldId id="281" r:id="rId18"/>
    <p:sldId id="282" r:id="rId19"/>
    <p:sldId id="283" r:id="rId20"/>
    <p:sldId id="345" r:id="rId21"/>
    <p:sldId id="347" r:id="rId22"/>
    <p:sldId id="351" r:id="rId23"/>
    <p:sldId id="322" r:id="rId24"/>
    <p:sldId id="289" r:id="rId25"/>
    <p:sldId id="317" r:id="rId26"/>
    <p:sldId id="339" r:id="rId27"/>
    <p:sldId id="319" r:id="rId28"/>
    <p:sldId id="321" r:id="rId29"/>
    <p:sldId id="383" r:id="rId30"/>
    <p:sldId id="386" r:id="rId31"/>
    <p:sldId id="331" r:id="rId32"/>
    <p:sldId id="333" r:id="rId33"/>
    <p:sldId id="328" r:id="rId34"/>
    <p:sldId id="349" r:id="rId35"/>
    <p:sldId id="329" r:id="rId36"/>
    <p:sldId id="353" r:id="rId37"/>
    <p:sldId id="341" r:id="rId38"/>
    <p:sldId id="330" r:id="rId39"/>
    <p:sldId id="326" r:id="rId40"/>
    <p:sldId id="301" r:id="rId41"/>
    <p:sldId id="302" r:id="rId42"/>
    <p:sldId id="290" r:id="rId43"/>
    <p:sldId id="291" r:id="rId44"/>
    <p:sldId id="323" r:id="rId45"/>
    <p:sldId id="306" r:id="rId46"/>
    <p:sldId id="307" r:id="rId47"/>
    <p:sldId id="308" r:id="rId48"/>
    <p:sldId id="309" r:id="rId49"/>
    <p:sldId id="310" r:id="rId50"/>
    <p:sldId id="311" r:id="rId51"/>
    <p:sldId id="335" r:id="rId52"/>
    <p:sldId id="312" r:id="rId53"/>
    <p:sldId id="316" r:id="rId54"/>
    <p:sldId id="315" r:id="rId55"/>
    <p:sldId id="313" r:id="rId56"/>
    <p:sldId id="363" r:id="rId57"/>
    <p:sldId id="364" r:id="rId58"/>
    <p:sldId id="365" r:id="rId59"/>
    <p:sldId id="385" r:id="rId60"/>
    <p:sldId id="295" r:id="rId61"/>
    <p:sldId id="296" r:id="rId62"/>
    <p:sldId id="380" r:id="rId63"/>
    <p:sldId id="355" r:id="rId64"/>
    <p:sldId id="356" r:id="rId65"/>
    <p:sldId id="293" r:id="rId66"/>
    <p:sldId id="294" r:id="rId67"/>
    <p:sldId id="375" r:id="rId68"/>
    <p:sldId id="382" r:id="rId69"/>
    <p:sldId id="378" r:id="rId70"/>
    <p:sldId id="368" r:id="rId71"/>
    <p:sldId id="373" r:id="rId72"/>
    <p:sldId id="371" r:id="rId73"/>
    <p:sldId id="374" r:id="rId74"/>
    <p:sldId id="372" r:id="rId75"/>
    <p:sldId id="376" r:id="rId76"/>
    <p:sldId id="387" r:id="rId77"/>
    <p:sldId id="377" r:id="rId78"/>
    <p:sldId id="358" r:id="rId79"/>
    <p:sldId id="268" r:id="rId80"/>
    <p:sldId id="359" r:id="rId81"/>
    <p:sldId id="361" r:id="rId82"/>
    <p:sldId id="269" r:id="rId8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>
      <p:cViewPr varScale="1">
        <p:scale>
          <a:sx n="106" d="100"/>
          <a:sy n="106" d="100"/>
        </p:scale>
        <p:origin x="-17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7000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7000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7000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7000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7000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7000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7000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7000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7000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7000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7000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92E3D-A206-47EB-8F87-C575A5CEEDA3}" type="datetimeFigureOut">
              <a:rPr lang="pl-PL" smtClean="0"/>
              <a:pPr/>
              <a:t>2015-07-16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C58D1-B7E7-491D-AFA6-3ED94EEA548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7000">
    <p:pull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wertura%20dla%20M.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bfn.gda.pl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/>
          <a:lstStyle/>
          <a:p>
            <a:r>
              <a:rPr lang="pl-PL" dirty="0" smtClean="0"/>
              <a:t>Jezioro Kłodno-nasza sprawa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403648" y="908720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Nasze działania ekologiczne w ramach realizacji zadania konkursowego</a:t>
            </a:r>
          </a:p>
          <a:p>
            <a:pPr algn="ctr"/>
            <a:r>
              <a:rPr lang="pl-PL" sz="2400" dirty="0" smtClean="0"/>
              <a:t> „Nasze jezioro-nasza sprawa” pt.</a:t>
            </a:r>
            <a:endParaRPr lang="pl-PL" sz="24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763688" y="5517232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Projekt uczniów  Zespołu Szkół w Chmielnie</a:t>
            </a:r>
          </a:p>
          <a:p>
            <a:pPr algn="ctr"/>
            <a:r>
              <a:rPr lang="pl-PL" dirty="0" smtClean="0"/>
              <a:t>okres realizacji -rok szkolny 2014/2015</a:t>
            </a:r>
            <a:endParaRPr lang="pl-PL" dirty="0"/>
          </a:p>
        </p:txBody>
      </p:sp>
      <p:pic>
        <p:nvPicPr>
          <p:cNvPr id="7" name="Uwertura dla M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236296" y="4869160"/>
            <a:ext cx="304800" cy="304800"/>
          </a:xfrm>
          <a:prstGeom prst="rect">
            <a:avLst/>
          </a:prstGeom>
        </p:spPr>
      </p:pic>
      <p:pic>
        <p:nvPicPr>
          <p:cNvPr id="8" name="Obraz 7" descr="logo  jezior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3140968"/>
            <a:ext cx="2208276" cy="2221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Nauka wymaga poświęceń !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_03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797407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Dowody na zanieczyszczenie wody ?</a:t>
            </a:r>
            <a:endParaRPr lang="pl-PL" sz="3200" dirty="0"/>
          </a:p>
        </p:txBody>
      </p:sp>
      <p:pic>
        <p:nvPicPr>
          <p:cNvPr id="84994" name="Picture 2" descr="D:\szkoła 2014\DSC_0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794116" cy="45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Niezatapialne stare pomosty!</a:t>
            </a:r>
            <a:endParaRPr lang="pl-PL" sz="3200" dirty="0"/>
          </a:p>
        </p:txBody>
      </p:sp>
      <p:pic>
        <p:nvPicPr>
          <p:cNvPr id="4098" name="Picture 2" descr="D:\projekt Kłodno 2015\zajęcia terenowe\DSC_0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011528" cy="464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Tablice poglądowe nad Jeziorem Kłodno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małe\DSC_03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797407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W drodze wokół jeziora</a:t>
            </a:r>
            <a:endParaRPr lang="pl-PL" sz="3200" dirty="0"/>
          </a:p>
        </p:txBody>
      </p:sp>
      <p:pic>
        <p:nvPicPr>
          <p:cNvPr id="1026" name="Picture 2" descr="D:\zakazy\DSC_0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3111663" cy="4698000"/>
          </a:xfrm>
          <a:prstGeom prst="rect">
            <a:avLst/>
          </a:prstGeom>
          <a:noFill/>
        </p:spPr>
      </p:pic>
      <p:pic>
        <p:nvPicPr>
          <p:cNvPr id="1027" name="Picture 3" descr="D:\zakazy\DSC_0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3111663" cy="469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Zajęcia o jeziorach w sali komputerowej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014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016627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rc_mi" descr="http://loonz.lbl.pl/wp-content/uploads/2014/11/konkurs_fotograficzn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284984"/>
            <a:ext cx="50101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123728" y="2464822"/>
            <a:ext cx="511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SimSun" pitchFamily="2" charset="-122"/>
                <a:cs typeface="Times New Roman" pitchFamily="18" charset="0"/>
              </a:rPr>
              <a:t>pt.„Jezioro Kłodno –nasza sprawa”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rc_mi" descr="http://zsnr2.stalowa-wola.pl/wp-content/uploads/2014/02/uwaga_konkurs_larg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04664"/>
            <a:ext cx="2857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Ogłoszenie konkursu dla uczniów gimnazjum</a:t>
            </a:r>
            <a:endParaRPr lang="pl-PL" sz="3200" dirty="0"/>
          </a:p>
        </p:txBody>
      </p:sp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Kuba już wie co w wodzie pływa!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małe\Zdjęcie05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8" y="1484784"/>
            <a:ext cx="5997656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Walizka do badania wody pozwala poznać </a:t>
            </a:r>
            <a:br>
              <a:rPr lang="pl-PL" sz="2400" dirty="0" smtClean="0"/>
            </a:br>
            <a:r>
              <a:rPr lang="pl-PL" sz="2400" dirty="0" smtClean="0"/>
              <a:t>jej stan zanieczyszczeń, czyżby Robert miał inne zdanie?</a:t>
            </a:r>
            <a:endParaRPr lang="pl-PL" sz="2400" dirty="0"/>
          </a:p>
        </p:txBody>
      </p:sp>
      <p:pic>
        <p:nvPicPr>
          <p:cNvPr id="3" name="Obraz 2" descr="C:\Users\Stanisław\Desktop\PROJEKT JEZIORO\zdjęcia do wywołania\zdjęcia małe\Zdjęcie06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760720" cy="432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Zima 2015 – nasz towarzysz podczas </a:t>
            </a:r>
            <a:br>
              <a:rPr lang="pl-PL" sz="3200" dirty="0" smtClean="0"/>
            </a:br>
            <a:r>
              <a:rPr lang="pl-PL" sz="3200" dirty="0" smtClean="0"/>
              <a:t>samotnego spaceru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3\bal 2010 2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60930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				</a:t>
            </a:r>
            <a:r>
              <a:rPr lang="pl-PL" sz="3600" dirty="0" smtClean="0"/>
              <a:t>Jezioro Kłodno</a:t>
            </a:r>
            <a:endParaRPr lang="pl-PL" sz="3600" dirty="0"/>
          </a:p>
        </p:txBody>
      </p:sp>
      <p:pic>
        <p:nvPicPr>
          <p:cNvPr id="23554" name="Picture 2" descr="D:\jezioro Kłodno.jpg"/>
          <p:cNvPicPr>
            <a:picLocks noChangeAspect="1" noChangeArrowheads="1"/>
          </p:cNvPicPr>
          <p:nvPr/>
        </p:nvPicPr>
        <p:blipFill>
          <a:blip r:embed="rId2" cstate="print"/>
          <a:srcRect l="29099" t="8779" r="6090"/>
          <a:stretch>
            <a:fillRect/>
          </a:stretch>
        </p:blipFill>
        <p:spPr bwMode="auto">
          <a:xfrm>
            <a:off x="971600" y="1484784"/>
            <a:ext cx="3528392" cy="4140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4716016" y="1484784"/>
            <a:ext cx="3816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Jezioro Kłodno położone jest w gminie Chmielno w powiecie kartuskim. Nad brzegami jeziora zlokalizowane są dwie większe wsie: Chmielno i Zawory. W bezpośrednim sąsiedztwie misy zbiornika zlokalizowane są rożnej kategorii drogi ułatwiające dostęp do linii brzegowej.</a:t>
            </a:r>
          </a:p>
          <a:p>
            <a:r>
              <a:rPr lang="pl-PL" sz="1600" dirty="0" smtClean="0"/>
              <a:t>Jezioro oraz jego zlewnia jest intensywnie zagospodarowana turystycznie. Stanowi ono główny zbiornik rekreacyjny dla mieszkańców Chmielna i okolic, jak i dla wielu turystów korzystających zwłaszcza latem, z licznej bazy noclegowej. Przez jezioro przebiega fragment szlaku kajakowego rzeką Radunią. </a:t>
            </a:r>
          </a:p>
          <a:p>
            <a:r>
              <a:rPr lang="pl-PL" sz="1600" dirty="0" smtClean="0">
                <a:solidFill>
                  <a:srgbClr val="C00000"/>
                </a:solidFill>
              </a:rPr>
              <a:t>Jezioro wchodzi w skład Natury 2000 pod nazwą Uroczyska Pojezierza Kaszubskiego.</a:t>
            </a:r>
          </a:p>
          <a:p>
            <a:endParaRPr lang="pl-PL" sz="1600" dirty="0"/>
          </a:p>
        </p:txBody>
      </p:sp>
      <p:pic>
        <p:nvPicPr>
          <p:cNvPr id="6" name="Picture 2" descr="C:\Users\Stanisław\Documents\gry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4664"/>
            <a:ext cx="925310" cy="92531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Skarby z Jeziora Kłodno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018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16832"/>
            <a:ext cx="7247031" cy="40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Zajęcia grupowe-prace wre!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małe\Zdjęcie0669.jpg"/>
          <p:cNvPicPr>
            <a:picLocks noChangeAspect="1"/>
          </p:cNvPicPr>
          <p:nvPr/>
        </p:nvPicPr>
        <p:blipFill>
          <a:blip r:embed="rId2" cstate="print"/>
          <a:srcRect t="6700"/>
          <a:stretch>
            <a:fillRect/>
          </a:stretch>
        </p:blipFill>
        <p:spPr bwMode="auto">
          <a:xfrm>
            <a:off x="539552" y="1412776"/>
            <a:ext cx="4032000" cy="501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Stanisław\Desktop\PROJEKT JEZIORO\zdjęcia do wywołania\zdjęcia małe\Zdjęcie06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756112" cy="50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O jeziorach chcemy wiedzieć wszystko!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F3647.JPG"/>
          <p:cNvPicPr>
            <a:picLocks noChangeAspect="1"/>
          </p:cNvPicPr>
          <p:nvPr/>
        </p:nvPicPr>
        <p:blipFill>
          <a:blip r:embed="rId2" cstate="print"/>
          <a:srcRect t="5406"/>
          <a:stretch>
            <a:fillRect/>
          </a:stretch>
        </p:blipFill>
        <p:spPr bwMode="auto">
          <a:xfrm>
            <a:off x="827584" y="1484784"/>
            <a:ext cx="3996951" cy="503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Stanisław\Desktop\PROJEKT JEZIORO\zdjęcia do wywołania\zdjęcia małe\Ścieżka przyrodniczo-krajoznawcza.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786570" cy="518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Nie chcemy takich tablic!</a:t>
            </a:r>
            <a:endParaRPr lang="pl-PL" sz="3200" dirty="0"/>
          </a:p>
        </p:txBody>
      </p:sp>
      <p:pic>
        <p:nvPicPr>
          <p:cNvPr id="70658" name="Picture 2" descr="D:\IMG_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562268" cy="4921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Wraz z wiosną zabraliśmy się  do roboty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3\DSCF21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8" y="1628800"/>
            <a:ext cx="5998601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Dzień Ziemi 2015</a:t>
            </a:r>
            <a:br>
              <a:rPr lang="pl-PL" dirty="0" smtClean="0"/>
            </a:br>
            <a:r>
              <a:rPr lang="pl-PL" sz="2200" dirty="0" smtClean="0"/>
              <a:t>w Zespole Szkół w Chmielnie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/>
              <a:t>24 kwietnia 2015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6" name="irc_mi" descr="http://h2o.zrodla.org/pix/logoh2o.jpg"/>
          <p:cNvPicPr/>
          <p:nvPr/>
        </p:nvPicPr>
        <p:blipFill>
          <a:blip r:embed="rId2" cstate="print"/>
          <a:srcRect b="37991"/>
          <a:stretch>
            <a:fillRect/>
          </a:stretch>
        </p:blipFill>
        <p:spPr bwMode="auto">
          <a:xfrm>
            <a:off x="2627784" y="2204864"/>
            <a:ext cx="43021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pole tekstowe 19"/>
          <p:cNvSpPr txBox="1"/>
          <p:nvPr/>
        </p:nvSpPr>
        <p:spPr>
          <a:xfrm>
            <a:off x="1259632" y="4797152"/>
            <a:ext cx="71287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Happening ekologiczny</a:t>
            </a:r>
          </a:p>
          <a:p>
            <a:pPr algn="ctr"/>
            <a:r>
              <a:rPr lang="pl-PL" sz="3200" dirty="0" smtClean="0">
                <a:solidFill>
                  <a:srgbClr val="FF0000"/>
                </a:solidFill>
              </a:rPr>
              <a:t>Najwyższa pora ratować nasze jeziora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Przygotowania do obchodów Dnia Ziemi</a:t>
            </a:r>
            <a:endParaRPr lang="pl-PL" sz="3200" dirty="0"/>
          </a:p>
        </p:txBody>
      </p:sp>
      <p:pic>
        <p:nvPicPr>
          <p:cNvPr id="75778" name="Picture 2" descr="D:\szkoła 2014\DSC_0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6" y="1484784"/>
            <a:ext cx="7174587" cy="475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Prośby do użytkowników jeziora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3\DSCF18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5998601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Sprzątanie linii brzegowej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1\IMG_01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24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Likwidowanie miejsc wysypisk</a:t>
            </a:r>
            <a:endParaRPr lang="pl-PL" sz="3200" dirty="0"/>
          </a:p>
        </p:txBody>
      </p:sp>
      <p:pic>
        <p:nvPicPr>
          <p:cNvPr id="99330" name="Picture 2" descr="D:\projekt marzec 2015 zdjecia\DSC_0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968047" cy="461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Uroczyska Pojezierza Kaszubskiego</a:t>
            </a:r>
            <a:endParaRPr lang="pl-PL" sz="3200" dirty="0"/>
          </a:p>
        </p:txBody>
      </p:sp>
      <p:pic>
        <p:nvPicPr>
          <p:cNvPr id="8194" name="Picture 2" descr="D:\Moje Dokumenty\Moje obrazy\animacje2\Obraz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6103713" cy="4356000"/>
          </a:xfrm>
          <a:prstGeom prst="pie">
            <a:avLst/>
          </a:prstGeom>
          <a:noFill/>
        </p:spPr>
      </p:pic>
      <p:pic>
        <p:nvPicPr>
          <p:cNvPr id="6" name="Picture 2" descr="http://t3.gstatic.com/images?q=tbn:ANd9GcRf-zrLgL4wGTLJ7IleWMGiJaPOCJJYuuwlC7VB8HS1HIJnCWvC-M1nW1u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941168"/>
            <a:ext cx="1218977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04664"/>
            <a:ext cx="12456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4499992" y="1844824"/>
            <a:ext cx="3888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/>
              <a:t>Specjalny obszar ochrony siedlisk /SOO/</a:t>
            </a:r>
          </a:p>
          <a:p>
            <a:r>
              <a:rPr lang="pl-PL" sz="1400" dirty="0" smtClean="0"/>
              <a:t>Ostoja obejmuje jedne z najcenniejszych przyrodniczo, silnie zróżnicowane siedliskowo obszary Pojezierza Kaszubskiego. Najbardziej charakterystyczną cechą omawianego obszaru jest "łańcuch" jezior rynnowych o różnej wielkości. Są to jeziora: Kłodno, Małe Brodno, Wielkie Brodno, Ostrzyckie, Patulskie, Dąbrowskie, Lubowisko i Stężyckie oraz Bukrzyno Duże i Bukrzyno</a:t>
            </a:r>
            <a:endParaRPr lang="pl-PL" sz="1400" dirty="0"/>
          </a:p>
        </p:txBody>
      </p:sp>
      <p:sp>
        <p:nvSpPr>
          <p:cNvPr id="11" name="Prostokąt 10"/>
          <p:cNvSpPr/>
          <p:nvPr/>
        </p:nvSpPr>
        <p:spPr>
          <a:xfrm>
            <a:off x="1403648" y="1340768"/>
            <a:ext cx="2562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powierzchnia : 3922.3 ha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4644008" y="1412776"/>
            <a:ext cx="2623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kod obszaru : PLH 220050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755576" y="1844824"/>
            <a:ext cx="1661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woj. pomorskie</a:t>
            </a:r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323528" y="2348880"/>
            <a:ext cx="1468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pow. kartuski</a:t>
            </a:r>
            <a:endParaRPr lang="pl-PL" dirty="0"/>
          </a:p>
        </p:txBody>
      </p:sp>
      <p:pic>
        <p:nvPicPr>
          <p:cNvPr id="15" name="Picture 6" descr="D:\Moje Dokumenty\Moje obrazy\animacje2\iti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301208"/>
            <a:ext cx="1334535" cy="100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Zbieranie szkła i butelek</a:t>
            </a:r>
            <a:endParaRPr lang="pl-PL" sz="3200" dirty="0"/>
          </a:p>
        </p:txBody>
      </p:sp>
      <p:pic>
        <p:nvPicPr>
          <p:cNvPr id="100354" name="Picture 2" descr="D:\projekt marzec 2015 zdjecia\DSC_0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6968047" cy="461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Klasa IIa z Panią Magdą zrobiła wiele!</a:t>
            </a:r>
            <a:endParaRPr lang="pl-PL" sz="3200" dirty="0"/>
          </a:p>
        </p:txBody>
      </p:sp>
      <p:pic>
        <p:nvPicPr>
          <p:cNvPr id="79874" name="Picture 2" descr="D:\szkoła 2014\DSC_0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511576" cy="497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Akcja promocyjna wśród nauczycieli</a:t>
            </a:r>
            <a:endParaRPr lang="pl-PL" sz="3200" dirty="0"/>
          </a:p>
        </p:txBody>
      </p:sp>
      <p:pic>
        <p:nvPicPr>
          <p:cNvPr id="81922" name="Picture 2" descr="D:\szkoła 2014\DSC_0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5" y="1340768"/>
            <a:ext cx="7283293" cy="482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Takie ryby w wykonaniu naszych chłopców</a:t>
            </a:r>
            <a:endParaRPr lang="pl-PL" sz="3200" dirty="0"/>
          </a:p>
        </p:txBody>
      </p:sp>
      <p:pic>
        <p:nvPicPr>
          <p:cNvPr id="76802" name="Picture 2" descr="D:\szkoła 2014\DSC_0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6" y="1412776"/>
            <a:ext cx="7174587" cy="475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I naszych dziewczynek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F36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046590" cy="45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Klasa IIb z hasłami ekologicznymi</a:t>
            </a:r>
            <a:endParaRPr lang="pl-PL" sz="3200" dirty="0"/>
          </a:p>
        </p:txBody>
      </p:sp>
      <p:pic>
        <p:nvPicPr>
          <p:cNvPr id="77826" name="Picture 2" descr="D:\szkoła 2014\DSC_0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6" y="1484784"/>
            <a:ext cx="7120234" cy="471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Sam mistrz Necel uczył robić ryby z …gliny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1\DSCF21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5998601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Maluchy w drodze nad jezioro</a:t>
            </a:r>
            <a:endParaRPr lang="pl-PL" sz="3200" dirty="0"/>
          </a:p>
        </p:txBody>
      </p:sp>
      <p:pic>
        <p:nvPicPr>
          <p:cNvPr id="82946" name="Picture 2" descr="D:\szkoła 2014\DSC_0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794116" cy="45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Zajęcia o rybkach prowadzą Panie </a:t>
            </a:r>
            <a:br>
              <a:rPr lang="pl-PL" sz="3200" dirty="0" smtClean="0"/>
            </a:br>
            <a:r>
              <a:rPr lang="pl-PL" sz="3200" dirty="0" smtClean="0"/>
              <a:t>z Lokalnej Grupy Rybackiej</a:t>
            </a:r>
            <a:endParaRPr lang="pl-PL" sz="3200" dirty="0"/>
          </a:p>
        </p:txBody>
      </p:sp>
      <p:pic>
        <p:nvPicPr>
          <p:cNvPr id="78850" name="Picture 2" descr="D:\szkoła 2014\DSC_0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5" y="1412776"/>
            <a:ext cx="7228940" cy="478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Uczniowie klasy II SP też przygotowują plakat o potrzebie ochrony naszych jezior</a:t>
            </a:r>
            <a:endParaRPr lang="pl-PL" sz="3200" dirty="0"/>
          </a:p>
        </p:txBody>
      </p:sp>
      <p:pic>
        <p:nvPicPr>
          <p:cNvPr id="74754" name="Picture 2" descr="D:\szkoła 2014\DSC_0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065881" cy="46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Mapa batymetryczna jeziora Kłodno</a:t>
            </a:r>
            <a:endParaRPr lang="pl-PL" sz="3200" dirty="0"/>
          </a:p>
        </p:txBody>
      </p:sp>
      <p:pic>
        <p:nvPicPr>
          <p:cNvPr id="22530" name="Picture 2" descr="D:\54f9f5e8745a382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5840944" cy="414000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6516216" y="1628801"/>
            <a:ext cx="23762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Powierzchnia jeziora: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159,16 ha</a:t>
            </a:r>
          </a:p>
          <a:p>
            <a:r>
              <a:rPr lang="pl-PL" dirty="0" smtClean="0"/>
              <a:t>Maksymalna głębokość: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38,5 metrów</a:t>
            </a:r>
          </a:p>
          <a:p>
            <a:r>
              <a:rPr lang="pl-PL" dirty="0" smtClean="0"/>
              <a:t>Średnia głębokość: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11 metrów</a:t>
            </a:r>
          </a:p>
          <a:p>
            <a:r>
              <a:rPr lang="pl-PL" dirty="0" smtClean="0"/>
              <a:t>Długość linii brzegowej: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6 km 50 metrów</a:t>
            </a:r>
          </a:p>
          <a:p>
            <a:r>
              <a:rPr lang="pl-PL" dirty="0" smtClean="0"/>
              <a:t>Wysokość n.p.m.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160,5 metrów</a:t>
            </a:r>
          </a:p>
          <a:p>
            <a:r>
              <a:rPr lang="pl-PL" dirty="0" smtClean="0"/>
              <a:t>Wskaźnik wydłużenia: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2,2</a:t>
            </a:r>
          </a:p>
          <a:p>
            <a:r>
              <a:rPr lang="pl-PL" dirty="0" smtClean="0"/>
              <a:t>Charakter zlewni: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w 66% rolniczy</a:t>
            </a:r>
          </a:p>
          <a:p>
            <a:endParaRPr lang="pl-PL" dirty="0" smtClean="0">
              <a:solidFill>
                <a:srgbClr val="FF0000"/>
              </a:solidFill>
            </a:endParaRPr>
          </a:p>
          <a:p>
            <a:endParaRPr lang="pl-PL" dirty="0" smtClean="0"/>
          </a:p>
          <a:p>
            <a:endParaRPr lang="pl-PL" dirty="0" smtClean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/>
              <a:t>Wiosenne zajęcia terenowe były bardzo ciekawe</a:t>
            </a:r>
            <a:endParaRPr lang="pl-PL" sz="3600" dirty="0"/>
          </a:p>
        </p:txBody>
      </p:sp>
      <p:pic>
        <p:nvPicPr>
          <p:cNvPr id="3" name="Obraz 2" descr="C:\Users\Stanisław\Desktop\PROJEKT JEZIORO\zdjęcia do wywołania\zdjęcia duże2\DSC017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69596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W poszukiwaniu raków ?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017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69596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Zastanawiał się Maciek –jak tu nabrać wody?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małe\09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52551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Glonów ci u nas dostatek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małe\DSC017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769596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Na dnie jeziora jest ich jeszcze więcej co jest przyczyną nadmiernej  eutrofizacji</a:t>
            </a:r>
            <a:endParaRPr lang="pl-PL" sz="3200" dirty="0"/>
          </a:p>
        </p:txBody>
      </p:sp>
      <p:pic>
        <p:nvPicPr>
          <p:cNvPr id="71682" name="Picture 2" descr="D:\BlueLife-magazyn-Kłodno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334250" cy="48482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Zajęcia terenowe w Stacji Limnologicznej </a:t>
            </a:r>
            <a:br>
              <a:rPr lang="pl-PL" sz="3200" dirty="0" smtClean="0"/>
            </a:br>
            <a:r>
              <a:rPr lang="pl-PL" sz="3200" dirty="0" smtClean="0"/>
              <a:t>w Borucinie –kwiecień 2015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_00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52551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Nauka pomiaru prędkości przepływu wody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_01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52551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Podróż za jeden uśmiech po Jeziorze Raduńskim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_00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721571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Wielka miska wody czyli przyrząd do mierzenia wielkości parowania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_00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52551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Przed klatką meteorologiczną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_00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652551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Pictures\Jezioro Kłodn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44824"/>
            <a:ext cx="6250631" cy="4140000"/>
          </a:xfrm>
          <a:prstGeom prst="rect">
            <a:avLst/>
          </a:prstGeom>
          <a:noFill/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Przystąpienie do realizacji zadań projektu</a:t>
            </a:r>
            <a:endParaRPr lang="pl-PL" sz="3200" dirty="0"/>
          </a:p>
        </p:txBody>
      </p:sp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 </a:t>
            </a:r>
            <a:r>
              <a:rPr lang="pl-PL" sz="3600" dirty="0" smtClean="0"/>
              <a:t>wizytą w wylęgarni małych rybek w Somoninie</a:t>
            </a:r>
            <a:endParaRPr lang="pl-PL" sz="3600" dirty="0"/>
          </a:p>
        </p:txBody>
      </p:sp>
      <p:pic>
        <p:nvPicPr>
          <p:cNvPr id="3" name="Obraz 2" descr="C:\Users\Stanisław\Desktop\PROJEKT JEZIORO\zdjęcia do wywołania\zdjęcia duże2\DSC013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69596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Co tam ciekawego zobaczył Robert?</a:t>
            </a:r>
            <a:endParaRPr lang="pl-PL" sz="3200" dirty="0"/>
          </a:p>
        </p:txBody>
      </p:sp>
      <p:pic>
        <p:nvPicPr>
          <p:cNvPr id="83970" name="Picture 2" descr="D:\szkoła 2014\DSC_0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065881" cy="46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/>
              <a:t>Już wiemy, że z małej ikry będzie </a:t>
            </a:r>
            <a:r>
              <a:rPr lang="pl-PL" sz="3600" dirty="0" err="1" smtClean="0"/>
              <a:t>taaaka</a:t>
            </a:r>
            <a:r>
              <a:rPr lang="pl-PL" sz="3600" dirty="0" smtClean="0"/>
              <a:t> ryba!</a:t>
            </a:r>
            <a:endParaRPr lang="pl-PL" sz="3600" dirty="0"/>
          </a:p>
        </p:txBody>
      </p:sp>
      <p:pic>
        <p:nvPicPr>
          <p:cNvPr id="3" name="Obraz 2" descr="C:\Users\Stanisław\Desktop\PROJEKT JEZIORO\zdjęcia do wywołania\zdjęcia duże2\DSC013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769596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435280" cy="706090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Ciekawie było na Bałtyckim Festiwalu Nauki </a:t>
            </a:r>
            <a:br>
              <a:rPr lang="pl-PL" sz="3200" dirty="0" smtClean="0"/>
            </a:b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_016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652551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logo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628800"/>
            <a:ext cx="126000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„W krainie raka szlachetnego”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_02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52551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/>
              <a:t>Terenowe laboratorium to dla nas nic nowego</a:t>
            </a:r>
            <a:endParaRPr lang="pl-PL" sz="3600" dirty="0"/>
          </a:p>
        </p:txBody>
      </p:sp>
      <p:pic>
        <p:nvPicPr>
          <p:cNvPr id="3" name="Obraz 2" descr="C:\Users\Stanisław\Desktop\PROJEKT JEZIORO\zdjęcia do wywołania\zdjęcia duże2\DSC_02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52551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7" name="irc_mi" descr="http://zs.infish.com.pl/sites/default/files/kz_aqua_logo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988840"/>
            <a:ext cx="2843530" cy="2843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134076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Ultra Bold" pitchFamily="34" charset="-18"/>
                <a:ea typeface="Calibri" pitchFamily="34" charset="0"/>
                <a:cs typeface="Times New Roman" pitchFamily="18" charset="0"/>
              </a:rPr>
              <a:t>Święto Ryby 2015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501317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Piknik ekologiczny po hasłem: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580526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iner Hand ITC" pitchFamily="66" charset="0"/>
                <a:ea typeface="Calibri" pitchFamily="34" charset="0"/>
                <a:cs typeface="Times New Roman" pitchFamily="18" charset="0"/>
              </a:rPr>
              <a:t>Dzieci i ryby prosz</a:t>
            </a: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ą</a:t>
            </a: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iner Hand ITC" pitchFamily="66" charset="0"/>
                <a:ea typeface="Calibri" pitchFamily="34" charset="0"/>
                <a:cs typeface="Times New Roman" pitchFamily="18" charset="0"/>
              </a:rPr>
              <a:t> o głos!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rc_mi" descr="https://cdn1.360cities.net/pano/mikolajkostuch/00403365_park_kamienny_Chmielno.jpg/equirect_crop_3_1/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717032"/>
            <a:ext cx="5760720" cy="194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63688" y="6021288"/>
            <a:ext cx="63367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0" algn="l"/>
              </a:tabLst>
            </a:pP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miejsce pikniku</a:t>
            </a:r>
            <a:r>
              <a:rPr lang="pl-PL" sz="22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Kamienny Park w Chmielnie</a:t>
            </a:r>
            <a:r>
              <a:rPr kumimoji="0" lang="pl-PL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rc_mi" descr="http://zschmielno.edupage.org/photos/skin/clipart/zap%281%29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04664"/>
            <a:ext cx="46767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Gry i zabawy oraz zarybianie</a:t>
            </a:r>
            <a:endParaRPr lang="pl-PL" sz="3200" dirty="0"/>
          </a:p>
        </p:txBody>
      </p:sp>
      <p:pic>
        <p:nvPicPr>
          <p:cNvPr id="3" name="irc_mi" descr="http://maszyce.pl/wp-content/uploads/2013/07/IMG_94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311722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rc_mi" descr="http://www.pzwtarnobrzeg.pl/images/galeria/zarybienia/21_03_2014_wilcza_wola_nowa_deba/ND5.JPG"/>
          <p:cNvPicPr/>
          <p:nvPr/>
        </p:nvPicPr>
        <p:blipFill>
          <a:blip r:embed="rId3" cstate="print"/>
          <a:srcRect t="-1504" r="33750" b="3749"/>
          <a:stretch>
            <a:fillRect/>
          </a:stretch>
        </p:blipFill>
        <p:spPr bwMode="auto">
          <a:xfrm>
            <a:off x="4572000" y="1628800"/>
            <a:ext cx="38164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Pan Adam z </a:t>
            </a:r>
            <a:r>
              <a:rPr lang="pl-PL" sz="3200" dirty="0" err="1" smtClean="0"/>
              <a:t>Radburu</a:t>
            </a:r>
            <a:r>
              <a:rPr lang="pl-PL" sz="3200" dirty="0" smtClean="0"/>
              <a:t> wie o rybach wszystko</a:t>
            </a:r>
            <a:endParaRPr lang="pl-PL" sz="3200" dirty="0"/>
          </a:p>
        </p:txBody>
      </p:sp>
      <p:pic>
        <p:nvPicPr>
          <p:cNvPr id="80898" name="Picture 2" descr="D:\szkoła 2014\DSC_0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283293" cy="482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Nasz ekipa z klasy IIa -wrzesień 2014</a:t>
            </a:r>
            <a:endParaRPr lang="pl-PL" sz="3200" dirty="0"/>
          </a:p>
        </p:txBody>
      </p:sp>
      <p:pic>
        <p:nvPicPr>
          <p:cNvPr id="6147" name="Picture 3" descr="C:\Users\Stanisław\Desktop\PROJEKT JEZIORO\zdjęcia do wywołania\zdjęcia duże1\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413787" cy="4910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2276872"/>
            <a:ext cx="5410944" cy="172819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Ostatni etap realizacji projektu-czyli podsumowanie  udziału </a:t>
            </a:r>
            <a:br>
              <a:rPr lang="pl-PL" sz="3200" dirty="0" smtClean="0"/>
            </a:br>
            <a:r>
              <a:rPr lang="pl-PL" sz="3200" dirty="0" smtClean="0"/>
              <a:t>w konkursach</a:t>
            </a:r>
            <a:endParaRPr lang="pl-PL" sz="3200" dirty="0"/>
          </a:p>
        </p:txBody>
      </p:sp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Konkurs na logo jeziora Kłodno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4\Konkurs na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6048000" cy="45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Jeden z uczestników konkursu na logo jeziora</a:t>
            </a:r>
            <a:endParaRPr lang="pl-PL" sz="3200" dirty="0"/>
          </a:p>
        </p:txBody>
      </p:sp>
      <p:pic>
        <p:nvPicPr>
          <p:cNvPr id="88066" name="Picture 2" descr="C:\Users\Stanisław\Desktop\PROJEKT JEZIORO\podsumowanie jeziora\DSC_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968047" cy="461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To dzięki nam jeziora Kłodno </a:t>
            </a:r>
            <a:br>
              <a:rPr lang="pl-PL" sz="3200" dirty="0" smtClean="0"/>
            </a:br>
            <a:r>
              <a:rPr lang="pl-PL" sz="3200" dirty="0" smtClean="0"/>
              <a:t>ma swoje logo!</a:t>
            </a:r>
            <a:endParaRPr lang="pl-PL" sz="32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763688" y="609329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mtClean="0"/>
              <a:t>Autorką  jest </a:t>
            </a:r>
            <a:r>
              <a:rPr lang="pl-PL" dirty="0" smtClean="0"/>
              <a:t>Maria Świątkowska z pierwszej klasy gimnazjum</a:t>
            </a:r>
            <a:endParaRPr lang="pl-PL" dirty="0"/>
          </a:p>
        </p:txBody>
      </p:sp>
      <p:pic>
        <p:nvPicPr>
          <p:cNvPr id="5" name="Obraz 4" descr="logo  jezior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556792"/>
            <a:ext cx="4400653" cy="4428000"/>
          </a:xfrm>
          <a:prstGeom prst="rect">
            <a:avLst/>
          </a:prstGeom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I ulotki informacyjne z prośbami o ochronę</a:t>
            </a:r>
            <a:endParaRPr lang="pl-PL" sz="3200" dirty="0"/>
          </a:p>
        </p:txBody>
      </p:sp>
      <p:pic>
        <p:nvPicPr>
          <p:cNvPr id="2050" name="Picture 2" descr="E:\Pictures\2014-05-25 urodziny Damroki\urodziny Damroki 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511576" cy="497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Stanisław\Desktop\PROJEKT JEZIORO\zdjęcia do wywołania\zdjęcia małe\jezioro Kłodno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8910213" cy="63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Stanisław\Desktop\PROJEKT JEZIORO\zdjęcia do wywołania\zdjęcia małe\jezioro Kłod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57466" cy="619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A także katalogi roślinności</a:t>
            </a:r>
            <a:endParaRPr lang="pl-PL" sz="3200" dirty="0"/>
          </a:p>
        </p:txBody>
      </p:sp>
      <p:pic>
        <p:nvPicPr>
          <p:cNvPr id="93186" name="Picture 2" descr="C:\Users\Stanisław\Desktop\PROJEKT JEZIORO\podsumowanie jeziora\DSC_0021.JPG"/>
          <p:cNvPicPr>
            <a:picLocks noChangeAspect="1" noChangeArrowheads="1"/>
          </p:cNvPicPr>
          <p:nvPr/>
        </p:nvPicPr>
        <p:blipFill>
          <a:blip r:embed="rId2" cstate="print"/>
          <a:srcRect l="7198" t="32150" r="8783"/>
          <a:stretch>
            <a:fillRect/>
          </a:stretch>
        </p:blipFill>
        <p:spPr bwMode="auto">
          <a:xfrm>
            <a:off x="539552" y="1556792"/>
            <a:ext cx="3816424" cy="4653136"/>
          </a:xfrm>
          <a:prstGeom prst="rect">
            <a:avLst/>
          </a:prstGeom>
          <a:noFill/>
        </p:spPr>
      </p:pic>
      <p:pic>
        <p:nvPicPr>
          <p:cNvPr id="93187" name="Picture 3" descr="C:\Users\Stanisław\Desktop\PROJEKT JEZIORO\podsumowanie jeziora\DSC_0022.JPG"/>
          <p:cNvPicPr>
            <a:picLocks noChangeAspect="1" noChangeArrowheads="1"/>
          </p:cNvPicPr>
          <p:nvPr/>
        </p:nvPicPr>
        <p:blipFill>
          <a:blip r:embed="rId3" cstate="print"/>
          <a:srcRect t="16400" b="12201"/>
          <a:stretch>
            <a:fillRect/>
          </a:stretch>
        </p:blipFill>
        <p:spPr bwMode="auto">
          <a:xfrm>
            <a:off x="4499992" y="1556792"/>
            <a:ext cx="4274639" cy="460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Oraz  opis fauny jeziornej</a:t>
            </a:r>
            <a:endParaRPr lang="pl-PL" sz="3200" dirty="0"/>
          </a:p>
        </p:txBody>
      </p:sp>
      <p:pic>
        <p:nvPicPr>
          <p:cNvPr id="98306" name="Picture 2" descr="C:\Users\Stanisław\Desktop\PROJEKT JEZIORO\podsumowanie jeziora\DSC_0085.JPG"/>
          <p:cNvPicPr>
            <a:picLocks noChangeAspect="1" noChangeArrowheads="1"/>
          </p:cNvPicPr>
          <p:nvPr/>
        </p:nvPicPr>
        <p:blipFill>
          <a:blip r:embed="rId2" cstate="print"/>
          <a:srcRect l="9243" t="9303" r="6543" b="8517"/>
          <a:stretch>
            <a:fillRect/>
          </a:stretch>
        </p:blipFill>
        <p:spPr bwMode="auto">
          <a:xfrm>
            <a:off x="179512" y="2060848"/>
            <a:ext cx="5904656" cy="3816424"/>
          </a:xfrm>
          <a:prstGeom prst="rect">
            <a:avLst/>
          </a:prstGeom>
          <a:noFill/>
        </p:spPr>
      </p:pic>
      <p:pic>
        <p:nvPicPr>
          <p:cNvPr id="4" name="Picture 4" descr="C:\Users\Stanisław\Desktop\PROJEKT JEZIORO\podsumowanie jeziora\DSC_0086.JPG"/>
          <p:cNvPicPr>
            <a:picLocks noChangeAspect="1" noChangeArrowheads="1"/>
          </p:cNvPicPr>
          <p:nvPr/>
        </p:nvPicPr>
        <p:blipFill>
          <a:blip r:embed="rId3" cstate="print"/>
          <a:srcRect l="19381" t="14242" r="17901" b="17358"/>
          <a:stretch>
            <a:fillRect/>
          </a:stretch>
        </p:blipFill>
        <p:spPr bwMode="auto">
          <a:xfrm rot="16200000">
            <a:off x="5623402" y="2593624"/>
            <a:ext cx="3837551" cy="27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4210" name="Picture 2" descr="C:\Users\Stanisław\Desktop\PROJEKT JEZIORO\zdjęcia do wywołania\zdjęcia duże4\Jezioro Kłodno-nasza spra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Przymiarki do pobierania wody</a:t>
            </a:r>
            <a:endParaRPr lang="pl-PL" sz="3200" dirty="0"/>
          </a:p>
        </p:txBody>
      </p:sp>
      <p:pic>
        <p:nvPicPr>
          <p:cNvPr id="9218" name="Picture 2" descr="C:\Users\Stanisław\Desktop\PROJEKT JEZIORO\zdjęcia do wywołania\zdjęcia duże1\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413787" cy="4910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Zdjęcie wyróżnione w konkursie</a:t>
            </a:r>
            <a:endParaRPr lang="pl-PL" sz="3200" dirty="0"/>
          </a:p>
        </p:txBody>
      </p:sp>
      <p:pic>
        <p:nvPicPr>
          <p:cNvPr id="87047" name="Picture 7" descr="C:\Users\Stanisław\Desktop\PROJEKT JEZIORO\zdjęcia do wywołania\zdjęcia duże4\damrok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7100736" cy="471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Zwiedzanie wystawy</a:t>
            </a:r>
            <a:endParaRPr lang="pl-PL" sz="3200" dirty="0"/>
          </a:p>
        </p:txBody>
      </p:sp>
      <p:pic>
        <p:nvPicPr>
          <p:cNvPr id="91138" name="Picture 2" descr="C:\Users\Stanisław\Desktop\PROJEKT JEZIORO\podsumowanie jeziora\DSC_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6968047" cy="461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Poczęstunek dla gości i uczestników</a:t>
            </a:r>
            <a:endParaRPr lang="pl-PL" sz="3200" dirty="0"/>
          </a:p>
        </p:txBody>
      </p:sp>
      <p:pic>
        <p:nvPicPr>
          <p:cNvPr id="89090" name="Picture 2" descr="C:\Users\Stanisław\Desktop\PROJEKT JEZIORO\podsumowanie jeziora\DSC_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6968047" cy="461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Wśród gości dyrekcja szkoły i nauczyciele</a:t>
            </a:r>
            <a:endParaRPr lang="pl-PL" sz="3200" dirty="0"/>
          </a:p>
        </p:txBody>
      </p:sp>
      <p:pic>
        <p:nvPicPr>
          <p:cNvPr id="92162" name="Picture 2" descr="C:\Users\Stanisław\Desktop\PROJEKT JEZIORO\podsumowanie jeziora\DSC_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2873221" cy="4338000"/>
          </a:xfrm>
          <a:prstGeom prst="rect">
            <a:avLst/>
          </a:prstGeom>
          <a:noFill/>
        </p:spPr>
      </p:pic>
      <p:pic>
        <p:nvPicPr>
          <p:cNvPr id="92163" name="Picture 3" descr="C:\Users\Stanisław\Desktop\PROJEKT JEZIORO\podsumowanie jeziora\DSC_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25914" y="2506934"/>
            <a:ext cx="4348235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Oto najlepsi w konkursie fotograficznym</a:t>
            </a:r>
            <a:endParaRPr lang="pl-PL" sz="3200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213204" cy="49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I radość z dokonań</a:t>
            </a:r>
            <a:endParaRPr lang="pl-PL" sz="3200" dirty="0"/>
          </a:p>
        </p:txBody>
      </p:sp>
      <p:pic>
        <p:nvPicPr>
          <p:cNvPr id="96258" name="Picture 2" descr="C:\Users\Stanisław\Desktop\PROJEKT JEZIORO\podsumowanie jeziora\DSC_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511576" cy="497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Tak o naszych działaniach informowała prasa</a:t>
            </a:r>
            <a:endParaRPr lang="pl-PL" sz="3200" dirty="0"/>
          </a:p>
        </p:txBody>
      </p:sp>
      <p:pic>
        <p:nvPicPr>
          <p:cNvPr id="1026" name="Picture 2" descr="C:\Users\Stanisław\Desktop\PROJEKT JEZIORO\z Dziennika.jpg"/>
          <p:cNvPicPr>
            <a:picLocks noChangeAspect="1" noChangeArrowheads="1"/>
          </p:cNvPicPr>
          <p:nvPr/>
        </p:nvPicPr>
        <p:blipFill>
          <a:blip r:embed="rId2" cstate="print"/>
          <a:srcRect t="42650"/>
          <a:stretch>
            <a:fillRect/>
          </a:stretch>
        </p:blipFill>
        <p:spPr bwMode="auto">
          <a:xfrm>
            <a:off x="683568" y="1556792"/>
            <a:ext cx="7662962" cy="482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39952" y="908720"/>
            <a:ext cx="4546848" cy="4968552"/>
          </a:xfrm>
        </p:spPr>
        <p:txBody>
          <a:bodyPr>
            <a:normAutofit/>
          </a:bodyPr>
          <a:lstStyle/>
          <a:p>
            <a:r>
              <a:rPr lang="pl-PL" sz="2000" dirty="0" smtClean="0"/>
              <a:t>Projekt </a:t>
            </a:r>
            <a:r>
              <a:rPr lang="pl-PL" sz="2000" b="1" dirty="0" smtClean="0"/>
              <a:t>„ Jezioro Kłodno-nasza sprawa” </a:t>
            </a:r>
            <a:r>
              <a:rPr lang="pl-PL" sz="2000" dirty="0" smtClean="0"/>
              <a:t>zakończył się w czerwcu 2015 roku wystawą fotograficzną oraz podsumowaniem naszych działań ekologicznych w ramach konkursu „Nasze jezioro-nasza sprawa”</a:t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Dziękujemy bardzo partnerom za pomoc w realizacji zadań konkursu.</a:t>
            </a:r>
            <a:endParaRPr lang="pl-PL" sz="2000" dirty="0"/>
          </a:p>
        </p:txBody>
      </p:sp>
      <p:pic>
        <p:nvPicPr>
          <p:cNvPr id="3" name="Obraz 4" descr="Obraz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30988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z pamięci\Obraz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293096"/>
            <a:ext cx="3029712" cy="16337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Nasi partnerzy w realizacji projektu</a:t>
            </a:r>
            <a:endParaRPr lang="pl-PL" sz="3200" dirty="0"/>
          </a:p>
        </p:txBody>
      </p:sp>
      <p:pic>
        <p:nvPicPr>
          <p:cNvPr id="3074" name="Picture 2" descr="C:\Users\Stanisław\Desktop\PROJEKT JEZIORO\kubek dla chmielna\logo gmin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76872"/>
            <a:ext cx="1906107" cy="2466000"/>
          </a:xfrm>
          <a:prstGeom prst="rect">
            <a:avLst/>
          </a:prstGeom>
          <a:noFill/>
        </p:spPr>
      </p:pic>
      <p:pic>
        <p:nvPicPr>
          <p:cNvPr id="3075" name="Picture 3" descr="C:\Users\Stanisław\Desktop\PROJEKT JEZIORO\kubek dla chmielna\logo KP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420888"/>
            <a:ext cx="1238250" cy="1685925"/>
          </a:xfrm>
          <a:prstGeom prst="rect">
            <a:avLst/>
          </a:prstGeom>
          <a:noFill/>
        </p:spPr>
      </p:pic>
      <p:pic>
        <p:nvPicPr>
          <p:cNvPr id="3076" name="Picture 4" descr="C:\Users\Stanisław\Desktop\PROJEKT JEZIORO\kubek dla chmielna\logo_kaszub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988840"/>
            <a:ext cx="2963888" cy="2473200"/>
          </a:xfrm>
          <a:prstGeom prst="rect">
            <a:avLst/>
          </a:prstGeom>
          <a:noFill/>
        </p:spPr>
      </p:pic>
      <p:pic>
        <p:nvPicPr>
          <p:cNvPr id="3077" name="Picture 5" descr="C:\Users\Stanisław\Desktop\PROJEKT JEZIORO\kubek dla chmielna\logo Radbur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5157192"/>
            <a:ext cx="2438400" cy="762000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611560" y="501317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Gmina Chmielno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347864" y="162880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Kaszubski Park Krajobrazowy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868144" y="54452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Firma Radbur z Somonina</a:t>
            </a:r>
            <a:endParaRPr lang="pl-PL" dirty="0"/>
          </a:p>
        </p:txBody>
      </p:sp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Szczególne podziękowania za pomoc w realizacji projektu dla </a:t>
            </a:r>
            <a:endParaRPr lang="pl-PL" sz="2800" dirty="0"/>
          </a:p>
        </p:txBody>
      </p:sp>
      <p:pic>
        <p:nvPicPr>
          <p:cNvPr id="2050" name="Picture 2" descr="C:\Users\Stanisław\Desktop\PROJEKT JEZIORO\w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780928"/>
            <a:ext cx="5993662" cy="3312000"/>
          </a:xfrm>
          <a:prstGeom prst="rect">
            <a:avLst/>
          </a:prstGeom>
          <a:noFill/>
        </p:spPr>
      </p:pic>
      <p:pic>
        <p:nvPicPr>
          <p:cNvPr id="2052" name="Picture 4" descr="http://insane-reality.blog.pl/files/2015/05/buki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1332000" cy="1332000"/>
          </a:xfrm>
          <a:prstGeom prst="rect">
            <a:avLst/>
          </a:prstGeom>
          <a:noFill/>
        </p:spPr>
      </p:pic>
      <p:pic>
        <p:nvPicPr>
          <p:cNvPr id="2054" name="Picture 6" descr="http://a-kwiaty.pl/uploads/zoom_img_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340768"/>
            <a:ext cx="1332000" cy="133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I grupa terenowa pod opieką Pani Moniki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_03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797407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Jesteśmy wdzięczni również naszym nauczycielom i wychowawcom!!!</a:t>
            </a:r>
            <a:endParaRPr lang="pl-PL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1745547" cy="4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988840"/>
            <a:ext cx="1884362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2818" b="35187"/>
          <a:stretch>
            <a:fillRect/>
          </a:stretch>
        </p:blipFill>
        <p:spPr bwMode="auto">
          <a:xfrm>
            <a:off x="6372200" y="1988840"/>
            <a:ext cx="1986562" cy="4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t="3446"/>
          <a:stretch>
            <a:fillRect/>
          </a:stretch>
        </p:blipFill>
        <p:spPr bwMode="auto">
          <a:xfrm>
            <a:off x="4860032" y="1988840"/>
            <a:ext cx="1268073" cy="403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827584" y="609329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Pani Magdzie Macholla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516216" y="609329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Pani Stanisławowi Klimowiczowi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788024" y="609329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Pani Lucynie Tarasiuk-Leyk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059832" y="609329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Pani Monice Stenka</a:t>
            </a:r>
            <a:endParaRPr lang="pl-PL" dirty="0"/>
          </a:p>
        </p:txBody>
      </p:sp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67544" y="105273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oraz Pani Annie Czerwińskiej –nauczycielce przyrody </a:t>
            </a:r>
          </a:p>
          <a:p>
            <a:pPr algn="ctr"/>
            <a:r>
              <a:rPr lang="pl-PL" sz="2400" dirty="0" smtClean="0"/>
              <a:t>za prowadzenie z nami zajęć pozalekcyjnych</a:t>
            </a:r>
            <a:endParaRPr lang="pl-PL" sz="2400" dirty="0"/>
          </a:p>
        </p:txBody>
      </p:sp>
      <p:pic>
        <p:nvPicPr>
          <p:cNvPr id="1028" name="Picture 4" descr="http://www.sp-mk.szkolnastrona.pl/container/bied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420888"/>
            <a:ext cx="2571750" cy="1752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Dziękujemy za uwagę</a:t>
            </a:r>
            <a:endParaRPr lang="pl-PL" dirty="0"/>
          </a:p>
        </p:txBody>
      </p:sp>
      <p:pic>
        <p:nvPicPr>
          <p:cNvPr id="4" name="Obraz 3" descr="C:\Users\Stanisław\Desktop\PROJEKT JEZIORO\zdjęcia do wywołania\zdjęcia duże4\reiter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556792"/>
            <a:ext cx="5760720" cy="432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Przeszkody w poznawaniu linii brzegowej jeziora</a:t>
            </a:r>
            <a:endParaRPr lang="pl-PL" sz="3200" dirty="0"/>
          </a:p>
        </p:txBody>
      </p:sp>
      <p:pic>
        <p:nvPicPr>
          <p:cNvPr id="3" name="Obraz 2" descr="C:\Users\Stanisław\Desktop\PROJEKT JEZIORO\zdjęcia do wywołania\zdjęcia duże2\DSC_03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797407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462</TotalTime>
  <Words>756</Words>
  <Application>Microsoft Office PowerPoint</Application>
  <PresentationFormat>Pokaz na ekranie (4:3)</PresentationFormat>
  <Paragraphs>122</Paragraphs>
  <Slides>82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82</vt:i4>
      </vt:variant>
    </vt:vector>
  </HeadingPairs>
  <TitlesOfParts>
    <vt:vector size="83" baseType="lpstr">
      <vt:lpstr>Motyw pakietu Office</vt:lpstr>
      <vt:lpstr>Jezioro Kłodno-nasza sprawa</vt:lpstr>
      <vt:lpstr>    Jezioro Kłodno</vt:lpstr>
      <vt:lpstr>Uroczyska Pojezierza Kaszubskiego</vt:lpstr>
      <vt:lpstr>Mapa batymetryczna jeziora Kłodno</vt:lpstr>
      <vt:lpstr>Przystąpienie do realizacji zadań projektu</vt:lpstr>
      <vt:lpstr>Nasz ekipa z klasy IIa -wrzesień 2014</vt:lpstr>
      <vt:lpstr>Przymiarki do pobierania wody</vt:lpstr>
      <vt:lpstr>I grupa terenowa pod opieką Pani Moniki</vt:lpstr>
      <vt:lpstr>Przeszkody w poznawaniu linii brzegowej jeziora</vt:lpstr>
      <vt:lpstr>Nauka wymaga poświęceń !</vt:lpstr>
      <vt:lpstr>Dowody na zanieczyszczenie wody ?</vt:lpstr>
      <vt:lpstr>Niezatapialne stare pomosty!</vt:lpstr>
      <vt:lpstr>Tablice poglądowe nad Jeziorem Kłodno</vt:lpstr>
      <vt:lpstr>W drodze wokół jeziora</vt:lpstr>
      <vt:lpstr>Zajęcia o jeziorach w sali komputerowej</vt:lpstr>
      <vt:lpstr>Ogłoszenie konkursu dla uczniów gimnazjum</vt:lpstr>
      <vt:lpstr>Kuba już wie co w wodzie pływa!</vt:lpstr>
      <vt:lpstr>Walizka do badania wody pozwala poznać  jej stan zanieczyszczeń, czyżby Robert miał inne zdanie?</vt:lpstr>
      <vt:lpstr>Zima 2015 – nasz towarzysz podczas  samotnego spaceru</vt:lpstr>
      <vt:lpstr>Skarby z Jeziora Kłodno</vt:lpstr>
      <vt:lpstr>Zajęcia grupowe-prace wre!</vt:lpstr>
      <vt:lpstr>O jeziorach chcemy wiedzieć wszystko!</vt:lpstr>
      <vt:lpstr>Nie chcemy takich tablic!</vt:lpstr>
      <vt:lpstr>Wraz z wiosną zabraliśmy się  do roboty</vt:lpstr>
      <vt:lpstr> Dzień Ziemi 2015 w Zespole Szkół w Chmielnie 24 kwietnia 2015 </vt:lpstr>
      <vt:lpstr>Przygotowania do obchodów Dnia Ziemi</vt:lpstr>
      <vt:lpstr>Prośby do użytkowników jeziora</vt:lpstr>
      <vt:lpstr>Sprzątanie linii brzegowej</vt:lpstr>
      <vt:lpstr>Likwidowanie miejsc wysypisk</vt:lpstr>
      <vt:lpstr>Zbieranie szkła i butelek</vt:lpstr>
      <vt:lpstr>Klasa IIa z Panią Magdą zrobiła wiele!</vt:lpstr>
      <vt:lpstr>Akcja promocyjna wśród nauczycieli</vt:lpstr>
      <vt:lpstr>Takie ryby w wykonaniu naszych chłopców</vt:lpstr>
      <vt:lpstr>I naszych dziewczynek</vt:lpstr>
      <vt:lpstr>Klasa IIb z hasłami ekologicznymi</vt:lpstr>
      <vt:lpstr>Sam mistrz Necel uczył robić ryby z …gliny</vt:lpstr>
      <vt:lpstr>Maluchy w drodze nad jezioro</vt:lpstr>
      <vt:lpstr>Zajęcia o rybkach prowadzą Panie  z Lokalnej Grupy Rybackiej</vt:lpstr>
      <vt:lpstr>Uczniowie klasy II SP też przygotowują plakat o potrzebie ochrony naszych jezior</vt:lpstr>
      <vt:lpstr>Wiosenne zajęcia terenowe były bardzo ciekawe</vt:lpstr>
      <vt:lpstr>W poszukiwaniu raków ?</vt:lpstr>
      <vt:lpstr>Zastanawiał się Maciek –jak tu nabrać wody?</vt:lpstr>
      <vt:lpstr>Glonów ci u nas dostatek</vt:lpstr>
      <vt:lpstr>Na dnie jeziora jest ich jeszcze więcej co jest przyczyną nadmiernej  eutrofizacji</vt:lpstr>
      <vt:lpstr>Zajęcia terenowe w Stacji Limnologicznej  w Borucinie –kwiecień 2015</vt:lpstr>
      <vt:lpstr>Nauka pomiaru prędkości przepływu wody</vt:lpstr>
      <vt:lpstr>Podróż za jeden uśmiech po Jeziorze Raduńskim</vt:lpstr>
      <vt:lpstr>Wielka miska wody czyli przyrząd do mierzenia wielkości parowania</vt:lpstr>
      <vt:lpstr>Przed klatką meteorologiczną</vt:lpstr>
      <vt:lpstr>Z wizytą w wylęgarni małych rybek w Somoninie</vt:lpstr>
      <vt:lpstr>Co tam ciekawego zobaczył Robert?</vt:lpstr>
      <vt:lpstr>Już wiemy, że z małej ikry będzie taaaka ryba!</vt:lpstr>
      <vt:lpstr>Ciekawie było na Bałtyckim Festiwalu Nauki  </vt:lpstr>
      <vt:lpstr>„W krainie raka szlachetnego”</vt:lpstr>
      <vt:lpstr>Terenowe laboratorium to dla nas nic nowego</vt:lpstr>
      <vt:lpstr>Slajd 56</vt:lpstr>
      <vt:lpstr>Slajd 57</vt:lpstr>
      <vt:lpstr>Gry i zabawy oraz zarybianie</vt:lpstr>
      <vt:lpstr>Pan Adam z Radburu wie o rybach wszystko</vt:lpstr>
      <vt:lpstr>Ostatni etap realizacji projektu-czyli podsumowanie  udziału  w konkursach</vt:lpstr>
      <vt:lpstr>Konkurs na logo jeziora Kłodno</vt:lpstr>
      <vt:lpstr>Jeden z uczestników konkursu na logo jeziora</vt:lpstr>
      <vt:lpstr>To dzięki nam jeziora Kłodno  ma swoje logo!</vt:lpstr>
      <vt:lpstr>I ulotki informacyjne z prośbami o ochronę</vt:lpstr>
      <vt:lpstr>Slajd 65</vt:lpstr>
      <vt:lpstr>Slajd 66</vt:lpstr>
      <vt:lpstr>A także katalogi roślinności</vt:lpstr>
      <vt:lpstr>Oraz  opis fauny jeziornej</vt:lpstr>
      <vt:lpstr>Slajd 69</vt:lpstr>
      <vt:lpstr>Zdjęcie wyróżnione w konkursie</vt:lpstr>
      <vt:lpstr>Zwiedzanie wystawy</vt:lpstr>
      <vt:lpstr>Poczęstunek dla gości i uczestników</vt:lpstr>
      <vt:lpstr>Wśród gości dyrekcja szkoły i nauczyciele</vt:lpstr>
      <vt:lpstr>Oto najlepsi w konkursie fotograficznym</vt:lpstr>
      <vt:lpstr>I radość z dokonań</vt:lpstr>
      <vt:lpstr>Tak o naszych działaniach informowała prasa</vt:lpstr>
      <vt:lpstr>Projekt „ Jezioro Kłodno-nasza sprawa” zakończył się w czerwcu 2015 roku wystawą fotograficzną oraz podsumowaniem naszych działań ekologicznych w ramach konkursu „Nasze jezioro-nasza sprawa”     Dziękujemy bardzo partnerom za pomoc w realizacji zadań konkursu.</vt:lpstr>
      <vt:lpstr>Nasi partnerzy w realizacji projektu</vt:lpstr>
      <vt:lpstr>Szczególne podziękowania za pomoc w realizacji projektu dla </vt:lpstr>
      <vt:lpstr>Jesteśmy wdzięczni również naszym nauczycielom i wychowawcom!!!</vt:lpstr>
      <vt:lpstr>Slajd 81</vt:lpstr>
      <vt:lpstr>Dziękujemy za uwagę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Stanisław</dc:creator>
  <cp:lastModifiedBy>Stanisław</cp:lastModifiedBy>
  <cp:revision>77</cp:revision>
  <dcterms:created xsi:type="dcterms:W3CDTF">2015-05-24T10:29:24Z</dcterms:created>
  <dcterms:modified xsi:type="dcterms:W3CDTF">2015-07-16T05:34:39Z</dcterms:modified>
</cp:coreProperties>
</file>